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7" d="100"/>
          <a:sy n="77" d="100"/>
        </p:scale>
        <p:origin x="72" y="3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12B9F-4107-48FB-B137-5EF4B23E2436}" type="datetimeFigureOut">
              <a:rPr lang="en-GB" smtClean="0"/>
              <a:t>25/02/2015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5D50-BF6E-4855-AD59-77CFFD8C73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063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12B9F-4107-48FB-B137-5EF4B23E2436}" type="datetimeFigureOut">
              <a:rPr lang="en-GB" smtClean="0"/>
              <a:t>25/02/2015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5D50-BF6E-4855-AD59-77CFFD8C73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268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12B9F-4107-48FB-B137-5EF4B23E2436}" type="datetimeFigureOut">
              <a:rPr lang="en-GB" smtClean="0"/>
              <a:t>25/02/2015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5D50-BF6E-4855-AD59-77CFFD8C73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796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12B9F-4107-48FB-B137-5EF4B23E2436}" type="datetimeFigureOut">
              <a:rPr lang="en-GB" smtClean="0"/>
              <a:t>25/02/2015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5D50-BF6E-4855-AD59-77CFFD8C73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08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12B9F-4107-48FB-B137-5EF4B23E2436}" type="datetimeFigureOut">
              <a:rPr lang="en-GB" smtClean="0"/>
              <a:t>25/02/2015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5D50-BF6E-4855-AD59-77CFFD8C73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658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12B9F-4107-48FB-B137-5EF4B23E2436}" type="datetimeFigureOut">
              <a:rPr lang="en-GB" smtClean="0"/>
              <a:t>25/02/2015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5D50-BF6E-4855-AD59-77CFFD8C73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200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12B9F-4107-48FB-B137-5EF4B23E2436}" type="datetimeFigureOut">
              <a:rPr lang="en-GB" smtClean="0"/>
              <a:t>25/02/2015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5D50-BF6E-4855-AD59-77CFFD8C73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727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12B9F-4107-48FB-B137-5EF4B23E2436}" type="datetimeFigureOut">
              <a:rPr lang="en-GB" smtClean="0"/>
              <a:t>25/02/2015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5D50-BF6E-4855-AD59-77CFFD8C73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8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12B9F-4107-48FB-B137-5EF4B23E2436}" type="datetimeFigureOut">
              <a:rPr lang="en-GB" smtClean="0"/>
              <a:t>25/02/2015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5D50-BF6E-4855-AD59-77CFFD8C73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895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12B9F-4107-48FB-B137-5EF4B23E2436}" type="datetimeFigureOut">
              <a:rPr lang="en-GB" smtClean="0"/>
              <a:t>25/02/2015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5D50-BF6E-4855-AD59-77CFFD8C73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443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12B9F-4107-48FB-B137-5EF4B23E2436}" type="datetimeFigureOut">
              <a:rPr lang="en-GB" smtClean="0"/>
              <a:t>25/02/2015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5D50-BF6E-4855-AD59-77CFFD8C73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396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12B9F-4107-48FB-B137-5EF4B23E2436}" type="datetimeFigureOut">
              <a:rPr lang="en-GB" smtClean="0"/>
              <a:t>25/02/2015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55D50-BF6E-4855-AD59-77CFFD8C73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685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O28lnjtsQc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EuhKRhrvRM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://karenswhimsy.com/coat-of-arms-templates.sht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karenswhimsy.com/printable-coat-of-arms.shtm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karenswhimsy.com/blank-coat-of-arms.s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8922" y="351541"/>
            <a:ext cx="5093171" cy="454989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47905" y="5327964"/>
            <a:ext cx="5082033" cy="466109"/>
          </a:xfrm>
        </p:spPr>
        <p:txBody>
          <a:bodyPr>
            <a:noAutofit/>
          </a:bodyPr>
          <a:lstStyle/>
          <a:p>
            <a:r>
              <a:rPr lang="en-AU" sz="4000" dirty="0" smtClean="0"/>
              <a:t>…becoming a knight</a:t>
            </a:r>
            <a:endParaRPr lang="en-GB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391" y="1366190"/>
            <a:ext cx="5080000" cy="51435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-245166" y="239649"/>
            <a:ext cx="8097078" cy="995363"/>
          </a:xfrm>
        </p:spPr>
        <p:txBody>
          <a:bodyPr/>
          <a:lstStyle/>
          <a:p>
            <a:r>
              <a:rPr lang="en-US" dirty="0" smtClean="0"/>
              <a:t>Medieval Knights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76969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1" presetClass="path" presetSubtype="0" accel="50000" fill="hold" nodeType="afterEffect" p14:presetBounceEnd="43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06784 -0.18194 C 1.04609 -0.19074 0.97291 -0.19769 0.94609 -0.19769 C 0.78333 -0.19769 0.6151 -0.0625 0.6151 0.075 C 0.6151 0.00509 0.49544 -0.06806 0.45247 -0.0625 C 0.40937 -0.05671 0.35677 0.04028 0.35677 0.10926 C 0.35677 0.07361 0.24427 0.01088 0.20508 0.00509 C 0.16588 -0.00046 0.12135 0.03935 0.12135 0.075 C 0.12135 0.05579 0.09987 0.03935 0.07929 0.03935 C 0.05833 0.03935 0.03802 0.05718 0.03802 0.075 C 0.03802 0.06481 0.02773 0.05579 0.01679 0.05579 C 0.01159 0.05579 -0.0043 0.06481 -0.0043 0.075 C -0.0043 0.06921 -0.00977 0.06481 -0.01459 0.06481 C -0.01459 0.06343 -0.025 0.06921 -0.025 0.075 C -0.025 0.0713 -0.025 0.06921 -0.03034 0.06921 C -0.03034 0.07014 -0.03568 0.0713 -0.03568 0.075 L -0.03568 0.07014 C -0.04115 0.07014 -0.04115 0.0713 -0.04115 0.07245 C -0.04662 0.07245 -0.04662 0.0713 -0.04662 0.07014 C -0.05222 0.07014 -0.05222 0.0713 -0.05222 0.07245 " pathEditMode="relative" rAng="0" ptsTypes="AAAAAAAAAAAAAAAAAAA" p14:bounceEnd="43000">
                                          <p:cBhvr>
                                            <p:cTn id="6" dur="5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56003" y="13773"/>
                                        </p:animMotion>
                                      </p:childTnLst>
                                      <p:subTnLst>
                                        <p:audio>
                                          <p:cMediaNode vol="98000"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click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8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" dur="500" fill="hold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 vol="100000"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8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3" name="breeze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 build="p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1" presetClass="path" presetSubtype="0" accel="5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06784 -0.18194 C 1.04609 -0.19074 0.97291 -0.19769 0.94609 -0.19769 C 0.78333 -0.19769 0.6151 -0.0625 0.6151 0.075 C 0.6151 0.00509 0.49544 -0.06806 0.45247 -0.0625 C 0.40937 -0.05671 0.35677 0.04028 0.35677 0.10926 C 0.35677 0.07361 0.24427 0.01088 0.20508 0.00509 C 0.16588 -0.00046 0.12135 0.03935 0.12135 0.075 C 0.12135 0.05579 0.09987 0.03935 0.07929 0.03935 C 0.05833 0.03935 0.03802 0.05718 0.03802 0.075 C 0.03802 0.06481 0.02773 0.05579 0.01679 0.05579 C 0.01159 0.05579 -0.0043 0.06481 -0.0043 0.075 C -0.0043 0.06921 -0.00977 0.06481 -0.01459 0.06481 C -0.01459 0.06343 -0.025 0.06921 -0.025 0.075 C -0.025 0.0713 -0.025 0.06921 -0.03034 0.06921 C -0.03034 0.07014 -0.03568 0.0713 -0.03568 0.075 L -0.03568 0.07014 C -0.04115 0.07014 -0.04115 0.0713 -0.04115 0.07245 C -0.04662 0.07245 -0.04662 0.0713 -0.04662 0.07014 C -0.05222 0.07014 -0.05222 0.0713 -0.05222 0.07245 " pathEditMode="relative" rAng="0" ptsTypes="AAAAAAAAAAAAAAAAAAA">
                                          <p:cBhvr>
                                            <p:cTn id="6" dur="5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56003" y="13773"/>
                                        </p:animMotion>
                                      </p:childTnLst>
                                      <p:subTnLst>
                                        <p:audio>
                                          <p:cMediaNode vol="98000"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click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8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" dur="500" fill="hold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 vol="100000"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8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3" name="breeze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 build="p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211" y="306079"/>
            <a:ext cx="11940402" cy="6551921"/>
          </a:xfrm>
        </p:spPr>
        <p:txBody>
          <a:bodyPr>
            <a:noAutofit/>
          </a:bodyPr>
          <a:lstStyle/>
          <a:p>
            <a:pPr algn="l"/>
            <a:endParaRPr lang="en-AU" sz="4400" dirty="0" smtClean="0"/>
          </a:p>
          <a:p>
            <a:pPr algn="l"/>
            <a:r>
              <a:rPr lang="en-AU" sz="4400" dirty="0"/>
              <a:t>	</a:t>
            </a:r>
            <a:r>
              <a:rPr lang="en-AU" sz="4400" dirty="0" smtClean="0"/>
              <a:t>Page</a:t>
            </a:r>
            <a:endParaRPr lang="en-AU" sz="4400" dirty="0" smtClean="0"/>
          </a:p>
          <a:p>
            <a:pPr marL="1528763" indent="-7429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AU" sz="2800" dirty="0" smtClean="0"/>
              <a:t>When a nobleman’s son was about seven years of age, he would be sent to the castle of another knight to learn how to become a knight.</a:t>
            </a:r>
          </a:p>
          <a:p>
            <a:pPr marL="785813" algn="l">
              <a:lnSpc>
                <a:spcPct val="100000"/>
              </a:lnSpc>
            </a:pPr>
            <a:endParaRPr lang="en-AU" sz="2800" dirty="0" smtClean="0"/>
          </a:p>
          <a:p>
            <a:pPr marL="1528763" indent="-7429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AU" sz="2800" dirty="0" smtClean="0"/>
              <a:t>He would act as a page for the lord or, possibly, another knight</a:t>
            </a:r>
          </a:p>
          <a:p>
            <a:pPr marL="785813" algn="l">
              <a:lnSpc>
                <a:spcPct val="100000"/>
              </a:lnSpc>
            </a:pPr>
            <a:endParaRPr lang="en-AU" sz="2800" dirty="0" smtClean="0"/>
          </a:p>
          <a:p>
            <a:pPr marL="1528763" indent="-7429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AU" sz="2800" dirty="0" smtClean="0"/>
              <a:t>Most boys were a page for about 6 or 7 years learning the skills of knighthood</a:t>
            </a:r>
            <a:r>
              <a:rPr lang="en-AU" sz="2800" dirty="0" smtClean="0"/>
              <a:t>.</a:t>
            </a:r>
          </a:p>
          <a:p>
            <a:pPr marL="785813" algn="l">
              <a:lnSpc>
                <a:spcPct val="100000"/>
              </a:lnSpc>
            </a:pPr>
            <a:r>
              <a:rPr lang="en-US" sz="2800" dirty="0">
                <a:hlinkClick r:id="rId2"/>
              </a:rPr>
              <a:t>https://</a:t>
            </a:r>
            <a:r>
              <a:rPr lang="en-US" sz="2800" dirty="0" smtClean="0">
                <a:hlinkClick r:id="rId2"/>
              </a:rPr>
              <a:t>www.youtube.com/watch?v=yO28lnjtsQc</a:t>
            </a:r>
            <a:endParaRPr lang="en-US" sz="2800" dirty="0" smtClean="0"/>
          </a:p>
          <a:p>
            <a:pPr marL="785813" algn="l">
              <a:lnSpc>
                <a:spcPct val="100000"/>
              </a:lnSpc>
            </a:pPr>
            <a:endParaRPr lang="en-US" sz="2800" dirty="0"/>
          </a:p>
          <a:p>
            <a:pPr marL="785813" algn="l">
              <a:lnSpc>
                <a:spcPct val="100000"/>
              </a:lnSpc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79959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211" y="306079"/>
            <a:ext cx="11940402" cy="6551921"/>
          </a:xfrm>
        </p:spPr>
        <p:txBody>
          <a:bodyPr>
            <a:noAutofit/>
          </a:bodyPr>
          <a:lstStyle/>
          <a:p>
            <a:pPr algn="l"/>
            <a:endParaRPr lang="en-AU" sz="4400" dirty="0" smtClean="0"/>
          </a:p>
          <a:p>
            <a:pPr algn="l"/>
            <a:r>
              <a:rPr lang="en-AU" sz="4400" dirty="0"/>
              <a:t>	</a:t>
            </a:r>
            <a:r>
              <a:rPr lang="en-AU" sz="4400" dirty="0" smtClean="0"/>
              <a:t>Squire</a:t>
            </a:r>
            <a:endParaRPr lang="en-AU" sz="4400" dirty="0" smtClean="0"/>
          </a:p>
          <a:p>
            <a:pPr marL="1528763" indent="-7429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AU" sz="2800" dirty="0" smtClean="0"/>
              <a:t>If a page had done well, at about fourteen or fifteen years of age he would become a squire.</a:t>
            </a:r>
          </a:p>
          <a:p>
            <a:pPr marL="785813" algn="l">
              <a:lnSpc>
                <a:spcPct val="100000"/>
              </a:lnSpc>
            </a:pPr>
            <a:endParaRPr lang="en-AU" sz="2800" dirty="0" smtClean="0"/>
          </a:p>
          <a:p>
            <a:pPr marL="1528763" indent="-7429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AU" sz="2800" dirty="0" smtClean="0"/>
              <a:t> His training would become more serious as he would be expected to aid his knight in battle.</a:t>
            </a:r>
          </a:p>
          <a:p>
            <a:pPr marL="785813" algn="l">
              <a:lnSpc>
                <a:spcPct val="100000"/>
              </a:lnSpc>
            </a:pPr>
            <a:endParaRPr lang="en-AU" sz="2800" dirty="0" smtClean="0"/>
          </a:p>
          <a:p>
            <a:pPr marL="1528763" indent="-7429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AU" sz="2800" dirty="0" smtClean="0"/>
              <a:t>He would learn how to spring, fully armed, onto a horse and how to use a sword, mace and lance in battle.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008488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211" y="306079"/>
            <a:ext cx="11940402" cy="6551921"/>
          </a:xfrm>
        </p:spPr>
        <p:txBody>
          <a:bodyPr>
            <a:noAutofit/>
          </a:bodyPr>
          <a:lstStyle/>
          <a:p>
            <a:pPr algn="l"/>
            <a:endParaRPr lang="en-AU" sz="4400" dirty="0" smtClean="0"/>
          </a:p>
          <a:p>
            <a:pPr algn="l"/>
            <a:r>
              <a:rPr lang="en-AU" sz="4400" dirty="0"/>
              <a:t>	</a:t>
            </a:r>
            <a:r>
              <a:rPr lang="en-AU" sz="4400" dirty="0" smtClean="0"/>
              <a:t>Knight</a:t>
            </a:r>
            <a:endParaRPr lang="en-AU" sz="4400" dirty="0" smtClean="0"/>
          </a:p>
          <a:p>
            <a:pPr marL="1528763" indent="-7429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AU" sz="2800" dirty="0" smtClean="0"/>
              <a:t>A squire would usually become a knight at about the age of twenty. He would have either proved himself in battle or his lord would have decided that he was ready.</a:t>
            </a:r>
          </a:p>
          <a:p>
            <a:pPr marL="785813" algn="l">
              <a:lnSpc>
                <a:spcPct val="100000"/>
              </a:lnSpc>
            </a:pPr>
            <a:endParaRPr lang="en-AU" sz="2800" dirty="0" smtClean="0"/>
          </a:p>
          <a:p>
            <a:pPr marL="1528763" indent="-7429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AU" sz="2800" dirty="0" smtClean="0"/>
              <a:t> A squire would be dubbed a knight after an elaborate ceremony.</a:t>
            </a:r>
          </a:p>
          <a:p>
            <a:pPr marL="785813" algn="l">
              <a:lnSpc>
                <a:spcPct val="100000"/>
              </a:lnSpc>
            </a:pPr>
            <a:endParaRPr lang="en-AU" sz="2800" dirty="0" smtClean="0"/>
          </a:p>
          <a:p>
            <a:pPr marL="1528763" indent="-7429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AU" sz="2800" dirty="0" smtClean="0"/>
              <a:t>He would then begin to purify himself through prayer and fasting for a day and a night.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826856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211" y="306079"/>
            <a:ext cx="11940402" cy="6551921"/>
          </a:xfrm>
        </p:spPr>
        <p:txBody>
          <a:bodyPr>
            <a:noAutofit/>
          </a:bodyPr>
          <a:lstStyle/>
          <a:p>
            <a:pPr algn="l"/>
            <a:r>
              <a:rPr lang="en-AU" sz="4400" dirty="0" smtClean="0"/>
              <a:t>	</a:t>
            </a:r>
          </a:p>
          <a:p>
            <a:pPr algn="l"/>
            <a:r>
              <a:rPr lang="en-AU" sz="4400" dirty="0"/>
              <a:t>	</a:t>
            </a:r>
            <a:r>
              <a:rPr lang="en-AU" sz="4400" dirty="0" smtClean="0"/>
              <a:t>Knight</a:t>
            </a:r>
            <a:endParaRPr lang="en-AU" sz="4400" dirty="0" smtClean="0"/>
          </a:p>
          <a:p>
            <a:pPr marL="1528763" indent="-7429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AU" sz="2800" dirty="0" smtClean="0"/>
              <a:t>He would then confess his sins to a priest, bathe, and dress in a white tunic which signified his purity.</a:t>
            </a:r>
          </a:p>
          <a:p>
            <a:pPr marL="785813" algn="l">
              <a:lnSpc>
                <a:spcPct val="100000"/>
              </a:lnSpc>
            </a:pPr>
            <a:endParaRPr lang="en-AU" sz="2800" dirty="0" smtClean="0"/>
          </a:p>
          <a:p>
            <a:pPr marL="1528763" indent="-7429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AU" sz="2800" dirty="0" smtClean="0"/>
              <a:t>Over the tunic he would wear a red robe to show his willingness to shed blood for God and for his lord.</a:t>
            </a:r>
          </a:p>
          <a:p>
            <a:pPr marL="785813" algn="l">
              <a:lnSpc>
                <a:spcPct val="100000"/>
              </a:lnSpc>
            </a:pPr>
            <a:endParaRPr lang="en-AU" sz="2800" dirty="0" smtClean="0"/>
          </a:p>
          <a:p>
            <a:pPr marL="1528763" indent="-7429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AU" sz="2800" dirty="0" smtClean="0"/>
              <a:t>His shoes and hose, or tights, were black, symbolising death.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22531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211" y="306079"/>
            <a:ext cx="11940402" cy="6551921"/>
          </a:xfrm>
        </p:spPr>
        <p:txBody>
          <a:bodyPr>
            <a:noAutofit/>
          </a:bodyPr>
          <a:lstStyle/>
          <a:p>
            <a:pPr algn="l"/>
            <a:r>
              <a:rPr lang="en-AU" sz="4400" dirty="0" smtClean="0"/>
              <a:t>	</a:t>
            </a:r>
          </a:p>
          <a:p>
            <a:pPr algn="l"/>
            <a:r>
              <a:rPr lang="en-AU" sz="4400" dirty="0"/>
              <a:t>	</a:t>
            </a:r>
            <a:r>
              <a:rPr lang="en-AU" sz="4400" dirty="0" smtClean="0"/>
              <a:t>Chivalry</a:t>
            </a:r>
            <a:endParaRPr lang="en-AU" sz="4400" dirty="0" smtClean="0"/>
          </a:p>
          <a:p>
            <a:pPr marL="1528763" indent="-7429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AU" sz="2800" dirty="0" smtClean="0"/>
              <a:t>He would attend a church service called a mass, have his sword and shield blessed and vow,</a:t>
            </a:r>
          </a:p>
          <a:p>
            <a:pPr marL="785813" algn="l">
              <a:lnSpc>
                <a:spcPct val="100000"/>
              </a:lnSpc>
            </a:pPr>
            <a:endParaRPr lang="en-AU" sz="1000" dirty="0" smtClean="0"/>
          </a:p>
          <a:p>
            <a:pPr marL="785813" algn="l">
              <a:lnSpc>
                <a:spcPct val="100000"/>
              </a:lnSpc>
            </a:pPr>
            <a:r>
              <a:rPr lang="en-AU" sz="2800" i="1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“to defend the weak, the orphan, the widow, and that women should receive his special care”</a:t>
            </a:r>
          </a:p>
          <a:p>
            <a:pPr marL="785813" algn="l">
              <a:lnSpc>
                <a:spcPct val="100000"/>
              </a:lnSpc>
            </a:pPr>
            <a:endParaRPr lang="en-AU" sz="900" dirty="0" smtClean="0"/>
          </a:p>
          <a:p>
            <a:pPr marL="1243013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AU" sz="2800" dirty="0" smtClean="0"/>
              <a:t>The rules of chivalry also included being courteous, loyal</a:t>
            </a:r>
            <a:r>
              <a:rPr lang="en-AU" sz="2800" dirty="0"/>
              <a:t> </a:t>
            </a:r>
            <a:r>
              <a:rPr lang="en-AU" sz="2800" dirty="0" smtClean="0"/>
              <a:t>and honouring.</a:t>
            </a:r>
          </a:p>
          <a:p>
            <a:pPr marL="1243013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AU" sz="2800" dirty="0" smtClean="0"/>
              <a:t>He would also swear allegiance to his lord, who would knight the squire by dubbing or patting him on each shoulder with the flat side of his sword.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399745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211" y="306079"/>
            <a:ext cx="11940402" cy="6551921"/>
          </a:xfrm>
        </p:spPr>
        <p:txBody>
          <a:bodyPr>
            <a:noAutofit/>
          </a:bodyPr>
          <a:lstStyle/>
          <a:p>
            <a:pPr algn="l"/>
            <a:r>
              <a:rPr lang="en-AU" sz="4400" dirty="0" smtClean="0"/>
              <a:t>	</a:t>
            </a:r>
          </a:p>
          <a:p>
            <a:pPr algn="l"/>
            <a:r>
              <a:rPr lang="en-AU" sz="4400" dirty="0"/>
              <a:t>	</a:t>
            </a:r>
            <a:r>
              <a:rPr lang="en-AU" sz="4400" dirty="0" smtClean="0"/>
              <a:t>Heraldry</a:t>
            </a:r>
            <a:endParaRPr lang="en-AU" sz="4400" dirty="0" smtClean="0"/>
          </a:p>
          <a:p>
            <a:pPr marL="1528763" indent="-7429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AU" sz="2800" dirty="0" smtClean="0"/>
              <a:t>When knights were fully dressed in their armour, it was difficult to tell a friend from a foe on the battle field</a:t>
            </a:r>
            <a:r>
              <a:rPr lang="en-AU" sz="2800" dirty="0" smtClean="0"/>
              <a:t>.</a:t>
            </a:r>
          </a:p>
          <a:p>
            <a:pPr marL="785813" algn="l">
              <a:lnSpc>
                <a:spcPct val="100000"/>
              </a:lnSpc>
            </a:pPr>
            <a:r>
              <a:rPr lang="en-AU" sz="2800" dirty="0">
                <a:hlinkClick r:id="rId3"/>
              </a:rPr>
              <a:t>https://</a:t>
            </a:r>
            <a:r>
              <a:rPr lang="en-AU" sz="2800" dirty="0" smtClean="0">
                <a:hlinkClick r:id="rId3"/>
              </a:rPr>
              <a:t>www.youtube.com/watch?v=sEuhKRhrvRM</a:t>
            </a:r>
            <a:endParaRPr lang="en-AU" sz="2800" dirty="0" smtClean="0"/>
          </a:p>
          <a:p>
            <a:pPr marL="785813" algn="l">
              <a:lnSpc>
                <a:spcPct val="100000"/>
              </a:lnSpc>
            </a:pPr>
            <a:endParaRPr lang="en-AU" sz="1000" dirty="0" smtClean="0"/>
          </a:p>
          <a:p>
            <a:pPr marL="1243013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AU" sz="2800" dirty="0" smtClean="0"/>
              <a:t>The knight’s shield was decorated with a coat of arms that was his unique identity.</a:t>
            </a:r>
          </a:p>
          <a:p>
            <a:pPr marL="785813" algn="l">
              <a:lnSpc>
                <a:spcPct val="100000"/>
              </a:lnSpc>
            </a:pPr>
            <a:endParaRPr lang="en-AU" sz="900" dirty="0" smtClean="0"/>
          </a:p>
          <a:p>
            <a:pPr marL="1243013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AU" sz="2800" dirty="0" smtClean="0"/>
              <a:t>Only 5 colours and 2 metals could be used and there were many rules governing design, shape, pattern and symbols.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822369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211" y="306079"/>
            <a:ext cx="3765831" cy="728637"/>
          </a:xfrm>
        </p:spPr>
        <p:txBody>
          <a:bodyPr>
            <a:noAutofit/>
          </a:bodyPr>
          <a:lstStyle/>
          <a:p>
            <a:pPr algn="l"/>
            <a:r>
              <a:rPr lang="en-AU" sz="4400" dirty="0" smtClean="0"/>
              <a:t>Examples:</a:t>
            </a:r>
          </a:p>
        </p:txBody>
      </p:sp>
      <p:pic>
        <p:nvPicPr>
          <p:cNvPr id="1026" name="Picture 2" descr="Coat of Arms Templates">
            <a:hlinkClick r:id="rId2" tooltip="Coat of Arms Templates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50" y="2077454"/>
            <a:ext cx="4195679" cy="3538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lank Coat of Arms">
            <a:hlinkClick r:id="rId4" tooltip="Blank Coat of Arms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329" y="2089486"/>
            <a:ext cx="3918136" cy="3526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rintable Coat of Arms">
            <a:hlinkClick r:id="rId6" tooltip="Printable Coat of Arms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464" y="2089486"/>
            <a:ext cx="3832961" cy="3526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7343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8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Medieval Knights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Restall</dc:creator>
  <cp:lastModifiedBy>TammyGarrett</cp:lastModifiedBy>
  <cp:revision>19</cp:revision>
  <dcterms:created xsi:type="dcterms:W3CDTF">2015-01-20T06:06:39Z</dcterms:created>
  <dcterms:modified xsi:type="dcterms:W3CDTF">2015-02-25T07:23:46Z</dcterms:modified>
</cp:coreProperties>
</file>